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16"/>
  </p:notesMasterIdLst>
  <p:handoutMasterIdLst>
    <p:handoutMasterId r:id="rId17"/>
  </p:handoutMasterIdLst>
  <p:sldIdLst>
    <p:sldId id="1487" r:id="rId5"/>
    <p:sldId id="1488" r:id="rId6"/>
    <p:sldId id="1549" r:id="rId7"/>
    <p:sldId id="1550" r:id="rId8"/>
    <p:sldId id="1551" r:id="rId9"/>
    <p:sldId id="1552" r:id="rId10"/>
    <p:sldId id="1548" r:id="rId11"/>
    <p:sldId id="1554" r:id="rId12"/>
    <p:sldId id="1553" r:id="rId13"/>
    <p:sldId id="1522" r:id="rId14"/>
    <p:sldId id="1523" r:id="rId15"/>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49"/>
            <p14:sldId id="1550"/>
            <p14:sldId id="1551"/>
            <p14:sldId id="1552"/>
            <p14:sldId id="1548"/>
          </p14:sldIdLst>
        </p14:section>
        <p14:section name="Closing" id="{D4E3B1CF-DD2E-4D6E-961F-E6ECD190E64E}">
          <p14:sldIdLst>
            <p14:sldId id="1554"/>
            <p14:sldId id="1553"/>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9064" autoAdjust="0"/>
  </p:normalViewPr>
  <p:slideViewPr>
    <p:cSldViewPr>
      <p:cViewPr varScale="1">
        <p:scale>
          <a:sx n="108" d="100"/>
          <a:sy n="108" d="100"/>
        </p:scale>
        <p:origin x="84" y="68"/>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809916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i="1" kern="1200" dirty="0">
                <a:solidFill>
                  <a:schemeClr val="tx1"/>
                </a:solidFill>
                <a:effectLst/>
                <a:latin typeface="Segoe UI Light" pitchFamily="34" charset="0"/>
                <a:ea typeface="+mn-ea"/>
                <a:cs typeface="+mn-cs"/>
              </a:rPr>
              <a:t>SharePoint Framework helps you to extend key SharePoint experiences using client-side components.  Today, client-side web parts allow developers to build components that page authors can extend SharePoint pages experience. As Microsoft introduces new SharePoint experiences, the framework will provide the respective client-side components to extend such experiences. </a:t>
            </a:r>
            <a:endParaRPr lang="en-US" sz="90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536781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Main</a:t>
            </a:r>
            <a:r>
              <a:rPr lang="en-US" b="1" baseline="0" dirty="0"/>
              <a:t> point: </a:t>
            </a:r>
            <a:r>
              <a:rPr lang="en-US" b="0" baseline="0" dirty="0"/>
              <a:t>Keep light on vision, more on outline for today and why we are investing in o</a:t>
            </a:r>
            <a:r>
              <a:rPr lang="en-US" baseline="0" dirty="0"/>
              <a:t>ur innovation areas influenced by where we are seeing the most usage (outside circle), consistently influenced by our productivity pillars (inside circle)</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F29B58DE-4BA1-4364-B922-4D0E9172083D}"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4718012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samples in this GitHub repository</a:t>
            </a:r>
            <a:r>
              <a:rPr lang="en-US" baseline="0" dirty="0"/>
              <a:t> for the demos:</a:t>
            </a:r>
          </a:p>
          <a:p>
            <a:endParaRPr lang="en-US" baseline="0" dirty="0"/>
          </a:p>
          <a:p>
            <a:r>
              <a:rPr lang="en-US" dirty="0"/>
              <a:t>https://github.com/SharePoint/sp-dev-fx-webparts/tree/dev/samples</a:t>
            </a:r>
          </a:p>
          <a:p>
            <a:endParaRPr lang="en-US" dirty="0"/>
          </a:p>
          <a:p>
            <a:r>
              <a:rPr lang="en-US" dirty="0"/>
              <a:t>Examples:</a:t>
            </a:r>
          </a:p>
          <a:p>
            <a:endParaRPr lang="en-US" dirty="0"/>
          </a:p>
          <a:p>
            <a:r>
              <a:rPr lang="en-US" dirty="0"/>
              <a:t>https://github.com/SharePoint/sp-dev-fx-webparts/tree/dev/samples/react-todo-basic</a:t>
            </a:r>
          </a:p>
          <a:p>
            <a:r>
              <a:rPr lang="en-US" dirty="0"/>
              <a:t>https://github.com/SharePoint/sp-dev-fx-webparts/tree/dev/samples/react-organisationchart</a:t>
            </a:r>
          </a:p>
          <a:p>
            <a:r>
              <a:rPr lang="en-US" dirty="0"/>
              <a:t>https://github.com/SharePoint/sp-dev-fx-webparts/tree/dev/samples/react-officegraph</a:t>
            </a: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878070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3653647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4/2/2017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10</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4/2/2017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11</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9.xml"/><Relationship Id="rId5" Type="http://schemas.openxmlformats.org/officeDocument/2006/relationships/image" Target="../media/image17.pn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8.xml"/><Relationship Id="rId5" Type="http://schemas.openxmlformats.org/officeDocument/2006/relationships/image" Target="../media/image21.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dirty="0"/>
              <a:t>Getting started with SharePoint Framework</a:t>
            </a:r>
          </a:p>
        </p:txBody>
      </p:sp>
      <p:sp>
        <p:nvSpPr>
          <p:cNvPr id="6" name="Text Placeholder 5"/>
          <p:cNvSpPr>
            <a:spLocks noGrp="1"/>
          </p:cNvSpPr>
          <p:nvPr>
            <p:ph type="body" sz="quarter" idx="14"/>
          </p:nvPr>
        </p:nvSpPr>
        <p:spPr/>
        <p:txBody>
          <a:bodyPr/>
          <a:lstStyle/>
          <a:p>
            <a:pPr lvl="0"/>
            <a:r>
              <a:rPr lang="en-US" dirty="0"/>
              <a:t>SharePoint Framework Client-side Components</a:t>
            </a:r>
            <a:endParaRPr lang="fi-FI" dirty="0"/>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Overview</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web parts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Demos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547688" y="295275"/>
            <a:ext cx="11888787" cy="917575"/>
          </a:xfrm>
        </p:spPr>
        <p:txBody>
          <a:bodyPr/>
          <a:lstStyle/>
          <a:p>
            <a:r>
              <a:rPr lang="en-US" dirty="0"/>
              <a:t>SharePoint Framework Components</a:t>
            </a:r>
          </a:p>
        </p:txBody>
      </p:sp>
      <p:grpSp>
        <p:nvGrpSpPr>
          <p:cNvPr id="2" name="Group 1"/>
          <p:cNvGrpSpPr/>
          <p:nvPr/>
        </p:nvGrpSpPr>
        <p:grpSpPr>
          <a:xfrm>
            <a:off x="516146" y="1921673"/>
            <a:ext cx="3768294" cy="2592590"/>
            <a:chOff x="471790" y="2591449"/>
            <a:chExt cx="3768294" cy="2592590"/>
          </a:xfrm>
        </p:grpSpPr>
        <p:sp>
          <p:nvSpPr>
            <p:cNvPr id="4" name="Rectangle 3"/>
            <p:cNvSpPr/>
            <p:nvPr/>
          </p:nvSpPr>
          <p:spPr bwMode="auto">
            <a:xfrm>
              <a:off x="471790" y="2593239"/>
              <a:ext cx="3762803" cy="2590800"/>
            </a:xfrm>
            <a:prstGeom prst="rect">
              <a:avLst/>
            </a:prstGeom>
            <a:ln w="38100">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91440" rIns="182880" bIns="46637" numCol="1" rtlCol="0" anchor="t"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chemeClr val="tx1">
                    <a:lumMod val="40000"/>
                    <a:lumOff val="60000"/>
                  </a:schemeClr>
                </a:solidFill>
                <a:effectLst/>
                <a:uLnTx/>
                <a:uFillTx/>
              </a:endParaRPr>
            </a:p>
          </p:txBody>
        </p:sp>
        <p:sp>
          <p:nvSpPr>
            <p:cNvPr id="5" name="TextBox 4"/>
            <p:cNvSpPr txBox="1"/>
            <p:nvPr/>
          </p:nvSpPr>
          <p:spPr>
            <a:xfrm>
              <a:off x="852790" y="3277417"/>
              <a:ext cx="3387294" cy="1846659"/>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Client-Side web parts</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Modern Page Canvas </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JavaScript Resource Management</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Page Context &amp; Site Data APIs</a:t>
              </a:r>
            </a:p>
          </p:txBody>
        </p:sp>
        <p:sp>
          <p:nvSpPr>
            <p:cNvPr id="9" name="Rectangle 8"/>
            <p:cNvSpPr/>
            <p:nvPr/>
          </p:nvSpPr>
          <p:spPr bwMode="auto">
            <a:xfrm>
              <a:off x="471791" y="2591449"/>
              <a:ext cx="3762802" cy="575828"/>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0" rIns="0" bIns="0" numCol="1" rtlCol="0" anchor="ctr"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rPr>
                <a:t>  User Experience</a:t>
              </a:r>
            </a:p>
          </p:txBody>
        </p:sp>
        <p:pic>
          <p:nvPicPr>
            <p:cNvPr id="10" name="Picture 9"/>
            <p:cNvPicPr>
              <a:picLocks noChangeAspect="1"/>
            </p:cNvPicPr>
            <p:nvPr/>
          </p:nvPicPr>
          <p:blipFill>
            <a:blip r:embed="rId3"/>
            <a:stretch>
              <a:fillRect/>
            </a:stretch>
          </p:blipFill>
          <p:spPr>
            <a:xfrm>
              <a:off x="586090" y="2701589"/>
              <a:ext cx="365760" cy="320040"/>
            </a:xfrm>
            <a:prstGeom prst="rect">
              <a:avLst/>
            </a:prstGeom>
          </p:spPr>
        </p:pic>
      </p:grpSp>
      <p:grpSp>
        <p:nvGrpSpPr>
          <p:cNvPr id="7" name="Group 6"/>
          <p:cNvGrpSpPr/>
          <p:nvPr/>
        </p:nvGrpSpPr>
        <p:grpSpPr>
          <a:xfrm>
            <a:off x="8195821" y="1913086"/>
            <a:ext cx="3857972" cy="2590800"/>
            <a:chOff x="8151465" y="2582862"/>
            <a:chExt cx="3857972" cy="2590800"/>
          </a:xfrm>
        </p:grpSpPr>
        <p:sp>
          <p:nvSpPr>
            <p:cNvPr id="16" name="Rectangle 15"/>
            <p:cNvSpPr/>
            <p:nvPr/>
          </p:nvSpPr>
          <p:spPr bwMode="auto">
            <a:xfrm>
              <a:off x="8178150" y="2582862"/>
              <a:ext cx="3831287" cy="2590800"/>
            </a:xfrm>
            <a:prstGeom prst="rect">
              <a:avLst/>
            </a:prstGeom>
            <a:ln w="38100">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91440" rIns="182880" bIns="46637" numCol="1" rtlCol="0" anchor="t"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chemeClr val="tx1">
                    <a:lumMod val="40000"/>
                    <a:lumOff val="60000"/>
                  </a:schemeClr>
                </a:solidFill>
                <a:effectLst/>
                <a:uLnTx/>
                <a:uFillTx/>
              </a:endParaRPr>
            </a:p>
          </p:txBody>
        </p:sp>
        <p:sp>
          <p:nvSpPr>
            <p:cNvPr id="17" name="TextBox 16"/>
            <p:cNvSpPr txBox="1"/>
            <p:nvPr/>
          </p:nvSpPr>
          <p:spPr>
            <a:xfrm>
              <a:off x="8532464" y="3275964"/>
              <a:ext cx="2867373" cy="1846659"/>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Yeoman Templates</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Gulp-based Build Process</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SharePoint Workbench</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endParaRPr>
            </a:p>
          </p:txBody>
        </p:sp>
        <p:sp>
          <p:nvSpPr>
            <p:cNvPr id="18" name="Rectangle 17"/>
            <p:cNvSpPr/>
            <p:nvPr/>
          </p:nvSpPr>
          <p:spPr bwMode="auto">
            <a:xfrm>
              <a:off x="8151465" y="2589996"/>
              <a:ext cx="3857972" cy="575828"/>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0" rIns="0" bIns="0" numCol="1" rtlCol="0" anchor="ctr"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rPr>
                <a:t>  Build Process &amp; Tooling</a:t>
              </a:r>
            </a:p>
          </p:txBody>
        </p:sp>
        <p:pic>
          <p:nvPicPr>
            <p:cNvPr id="20" name="Picture 19"/>
            <p:cNvPicPr>
              <a:picLocks noChangeAspect="1"/>
            </p:cNvPicPr>
            <p:nvPr/>
          </p:nvPicPr>
          <p:blipFill>
            <a:blip r:embed="rId4"/>
            <a:stretch>
              <a:fillRect/>
            </a:stretch>
          </p:blipFill>
          <p:spPr>
            <a:xfrm>
              <a:off x="8265764" y="2670627"/>
              <a:ext cx="356616" cy="414566"/>
            </a:xfrm>
            <a:prstGeom prst="rect">
              <a:avLst/>
            </a:prstGeom>
          </p:spPr>
        </p:pic>
      </p:grpSp>
      <p:grpSp>
        <p:nvGrpSpPr>
          <p:cNvPr id="6" name="Group 5"/>
          <p:cNvGrpSpPr/>
          <p:nvPr/>
        </p:nvGrpSpPr>
        <p:grpSpPr>
          <a:xfrm>
            <a:off x="4504994" y="1909843"/>
            <a:ext cx="3464782" cy="2594043"/>
            <a:chOff x="4532739" y="2589996"/>
            <a:chExt cx="3464782" cy="2594043"/>
          </a:xfrm>
        </p:grpSpPr>
        <p:sp>
          <p:nvSpPr>
            <p:cNvPr id="11" name="Rectangle 10"/>
            <p:cNvSpPr/>
            <p:nvPr/>
          </p:nvSpPr>
          <p:spPr bwMode="auto">
            <a:xfrm>
              <a:off x="4541836" y="2670627"/>
              <a:ext cx="3455685" cy="2513412"/>
            </a:xfrm>
            <a:prstGeom prst="rect">
              <a:avLst/>
            </a:prstGeom>
            <a:ln w="38100">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91440" rIns="182880" bIns="46637" numCol="1" rtlCol="0" anchor="t"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chemeClr val="tx1">
                    <a:lumMod val="40000"/>
                    <a:lumOff val="60000"/>
                  </a:schemeClr>
                </a:solidFill>
                <a:effectLst/>
                <a:uLnTx/>
                <a:uFillTx/>
              </a:endParaRPr>
            </a:p>
          </p:txBody>
        </p:sp>
        <p:sp>
          <p:nvSpPr>
            <p:cNvPr id="12" name="TextBox 11"/>
            <p:cNvSpPr txBox="1"/>
            <p:nvPr/>
          </p:nvSpPr>
          <p:spPr>
            <a:xfrm>
              <a:off x="4703060" y="3275964"/>
              <a:ext cx="3039177" cy="960263"/>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Client-side Solutions</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Tenant-Scoped Deployment</a:t>
              </a:r>
            </a:p>
          </p:txBody>
        </p:sp>
        <p:sp>
          <p:nvSpPr>
            <p:cNvPr id="13" name="Rectangle 12"/>
            <p:cNvSpPr/>
            <p:nvPr/>
          </p:nvSpPr>
          <p:spPr bwMode="auto">
            <a:xfrm>
              <a:off x="4532739" y="2589996"/>
              <a:ext cx="3438098" cy="575828"/>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0" rIns="0" bIns="0" numCol="1" rtlCol="0" anchor="ctr"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rPr>
                <a:t>  Packaging</a:t>
              </a:r>
            </a:p>
          </p:txBody>
        </p:sp>
        <p:pic>
          <p:nvPicPr>
            <p:cNvPr id="21" name="Picture 20"/>
            <p:cNvPicPr>
              <a:picLocks noChangeAspect="1"/>
            </p:cNvPicPr>
            <p:nvPr/>
          </p:nvPicPr>
          <p:blipFill>
            <a:blip r:embed="rId5"/>
            <a:stretch>
              <a:fillRect/>
            </a:stretch>
          </p:blipFill>
          <p:spPr>
            <a:xfrm>
              <a:off x="4633321" y="2709347"/>
              <a:ext cx="356616" cy="339834"/>
            </a:xfrm>
            <a:prstGeom prst="rect">
              <a:avLst/>
            </a:prstGeom>
          </p:spPr>
        </p:pic>
      </p:grpSp>
    </p:spTree>
    <p:extLst>
      <p:ext uri="{BB962C8B-B14F-4D97-AF65-F5344CB8AC3E}">
        <p14:creationId xmlns:p14="http://schemas.microsoft.com/office/powerpoint/2010/main" val="4010912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100000" fill="hold" grpId="1" nodeType="withEffect">
                                  <p:stCondLst>
                                    <p:cond delay="0"/>
                                  </p:stCondLst>
                                  <p:childTnLst>
                                    <p:animMotion origin="layout" path="M -6.38244E-7 -0.07784 L -6.38244E-7 4.70268E-6 " pathEditMode="relative" rAng="0" ptsTypes="AA">
                                      <p:cBhvr>
                                        <p:cTn id="9" dur="500" fill="hold"/>
                                        <p:tgtEl>
                                          <p:spTgt spid="3"/>
                                        </p:tgtEl>
                                        <p:attrNameLst>
                                          <p:attrName>ppt_x</p:attrName>
                                          <p:attrName>ppt_y</p:attrName>
                                        </p:attrNameLst>
                                      </p:cBhvr>
                                      <p:rCtr x="0" y="3813"/>
                                    </p:animMotion>
                                  </p:childTnLst>
                                </p:cTn>
                              </p:par>
                              <p:par>
                                <p:cTn id="10" presetID="10"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SharePoint Client-side web parts</a:t>
            </a:r>
          </a:p>
        </p:txBody>
      </p:sp>
    </p:spTree>
    <p:extLst>
      <p:ext uri="{BB962C8B-B14F-4D97-AF65-F5344CB8AC3E}">
        <p14:creationId xmlns:p14="http://schemas.microsoft.com/office/powerpoint/2010/main" val="1686650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3934946" y="2310579"/>
            <a:ext cx="1029857" cy="624063"/>
            <a:chOff x="4182500" y="2481111"/>
            <a:chExt cx="1010186" cy="612141"/>
          </a:xfrm>
          <a:solidFill>
            <a:srgbClr val="0078D7"/>
          </a:solidFill>
        </p:grpSpPr>
        <p:cxnSp>
          <p:nvCxnSpPr>
            <p:cNvPr id="3" name="Straight Connector 2"/>
            <p:cNvCxnSpPr/>
            <p:nvPr/>
          </p:nvCxnSpPr>
          <p:spPr>
            <a:xfrm>
              <a:off x="4212077" y="2558374"/>
              <a:ext cx="980609" cy="534878"/>
            </a:xfrm>
            <a:prstGeom prst="line">
              <a:avLst/>
            </a:prstGeom>
            <a:grpFill/>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Oval 3"/>
            <p:cNvSpPr/>
            <p:nvPr/>
          </p:nvSpPr>
          <p:spPr bwMode="auto">
            <a:xfrm>
              <a:off x="4182500" y="2481111"/>
              <a:ext cx="236417" cy="236417"/>
            </a:xfrm>
            <a:prstGeom prst="ellipse">
              <a:avLst/>
            </a:prstGeom>
            <a:grp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t" anchorCtr="0" forceAA="0" compatLnSpc="1">
              <a:prstTxWarp prst="textNoShape">
                <a:avLst/>
              </a:prstTxWarp>
              <a:noAutofit/>
            </a:bodyPr>
            <a:lstStyle/>
            <a:p>
              <a:pPr marL="0" marR="0" lvl="0" indent="0" algn="ctr" defTabSz="950481"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 name="Group 16"/>
          <p:cNvGrpSpPr/>
          <p:nvPr/>
        </p:nvGrpSpPr>
        <p:grpSpPr>
          <a:xfrm flipV="1">
            <a:off x="3934944" y="4072950"/>
            <a:ext cx="1029856" cy="624063"/>
            <a:chOff x="4182500" y="2481111"/>
            <a:chExt cx="1010185" cy="612141"/>
          </a:xfrm>
          <a:solidFill>
            <a:srgbClr val="0078D7"/>
          </a:solidFill>
        </p:grpSpPr>
        <p:cxnSp>
          <p:nvCxnSpPr>
            <p:cNvPr id="18" name="Straight Connector 17"/>
            <p:cNvCxnSpPr/>
            <p:nvPr/>
          </p:nvCxnSpPr>
          <p:spPr>
            <a:xfrm>
              <a:off x="4212077" y="2558374"/>
              <a:ext cx="980608" cy="534878"/>
            </a:xfrm>
            <a:prstGeom prst="line">
              <a:avLst/>
            </a:prstGeom>
            <a:grpFill/>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9" name="Oval 18"/>
            <p:cNvSpPr/>
            <p:nvPr/>
          </p:nvSpPr>
          <p:spPr bwMode="auto">
            <a:xfrm>
              <a:off x="4182500" y="2481111"/>
              <a:ext cx="236417" cy="236417"/>
            </a:xfrm>
            <a:prstGeom prst="ellipse">
              <a:avLst/>
            </a:prstGeom>
            <a:grp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t" anchorCtr="0" forceAA="0" compatLnSpc="1">
              <a:prstTxWarp prst="textNoShape">
                <a:avLst/>
              </a:prstTxWarp>
              <a:noAutofit/>
            </a:bodyPr>
            <a:lstStyle/>
            <a:p>
              <a:pPr marL="0" marR="0" lvl="0" indent="0" algn="ctr" defTabSz="950481"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20" name="Group 19"/>
          <p:cNvGrpSpPr/>
          <p:nvPr/>
        </p:nvGrpSpPr>
        <p:grpSpPr>
          <a:xfrm flipH="1">
            <a:off x="7380500" y="2310579"/>
            <a:ext cx="1080475" cy="651672"/>
            <a:chOff x="4182500" y="2481111"/>
            <a:chExt cx="1059835" cy="639223"/>
          </a:xfrm>
          <a:solidFill>
            <a:srgbClr val="0078D7"/>
          </a:solidFill>
        </p:grpSpPr>
        <p:cxnSp>
          <p:nvCxnSpPr>
            <p:cNvPr id="21" name="Straight Connector 20"/>
            <p:cNvCxnSpPr/>
            <p:nvPr/>
          </p:nvCxnSpPr>
          <p:spPr>
            <a:xfrm>
              <a:off x="4212077" y="2558374"/>
              <a:ext cx="1030258" cy="561960"/>
            </a:xfrm>
            <a:prstGeom prst="line">
              <a:avLst/>
            </a:prstGeom>
            <a:grpFill/>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2" name="Oval 21"/>
            <p:cNvSpPr/>
            <p:nvPr/>
          </p:nvSpPr>
          <p:spPr bwMode="auto">
            <a:xfrm>
              <a:off x="4182500" y="2481111"/>
              <a:ext cx="236417" cy="236417"/>
            </a:xfrm>
            <a:prstGeom prst="ellipse">
              <a:avLst/>
            </a:prstGeom>
            <a:grp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t" anchorCtr="0" forceAA="0" compatLnSpc="1">
              <a:prstTxWarp prst="textNoShape">
                <a:avLst/>
              </a:prstTxWarp>
              <a:noAutofit/>
            </a:bodyPr>
            <a:lstStyle/>
            <a:p>
              <a:pPr marL="0" marR="0" lvl="0" indent="0" algn="ctr" defTabSz="950481"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23" name="Group 22"/>
          <p:cNvGrpSpPr/>
          <p:nvPr/>
        </p:nvGrpSpPr>
        <p:grpSpPr>
          <a:xfrm flipH="1" flipV="1">
            <a:off x="7524726" y="4122706"/>
            <a:ext cx="938640" cy="574308"/>
            <a:chOff x="4182500" y="2481111"/>
            <a:chExt cx="920711" cy="563337"/>
          </a:xfrm>
          <a:solidFill>
            <a:srgbClr val="0078D7"/>
          </a:solidFill>
        </p:grpSpPr>
        <p:cxnSp>
          <p:nvCxnSpPr>
            <p:cNvPr id="24" name="Straight Connector 23"/>
            <p:cNvCxnSpPr/>
            <p:nvPr/>
          </p:nvCxnSpPr>
          <p:spPr>
            <a:xfrm>
              <a:off x="4212077" y="2558374"/>
              <a:ext cx="891134" cy="486074"/>
            </a:xfrm>
            <a:prstGeom prst="line">
              <a:avLst/>
            </a:prstGeom>
            <a:grpFill/>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Oval 24"/>
            <p:cNvSpPr/>
            <p:nvPr/>
          </p:nvSpPr>
          <p:spPr bwMode="auto">
            <a:xfrm>
              <a:off x="4182500" y="2481111"/>
              <a:ext cx="236417" cy="236417"/>
            </a:xfrm>
            <a:prstGeom prst="ellipse">
              <a:avLst/>
            </a:prstGeom>
            <a:grp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t" anchorCtr="0" forceAA="0" compatLnSpc="1">
              <a:prstTxWarp prst="textNoShape">
                <a:avLst/>
              </a:prstTxWarp>
              <a:noAutofit/>
            </a:bodyPr>
            <a:lstStyle/>
            <a:p>
              <a:pPr marL="0" marR="0" lvl="0" indent="0" algn="ctr" defTabSz="950481"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
        <p:nvSpPr>
          <p:cNvPr id="41" name="TextBox 40"/>
          <p:cNvSpPr txBox="1"/>
          <p:nvPr/>
        </p:nvSpPr>
        <p:spPr>
          <a:xfrm>
            <a:off x="655448" y="1687474"/>
            <a:ext cx="3180258" cy="1464574"/>
          </a:xfrm>
          <a:prstGeom prst="rect">
            <a:avLst/>
          </a:prstGeom>
          <a:noFill/>
        </p:spPr>
        <p:txBody>
          <a:bodyPr wrap="square" lIns="0" tIns="149133" rIns="186415" bIns="149133" rtlCol="0">
            <a:spAutoFit/>
          </a:bodyPr>
          <a:lstStyle/>
          <a:p>
            <a:pPr marL="0" marR="0" lvl="0" indent="0" algn="r" defTabSz="931881" eaLnBrk="1" fontAlgn="auto" latinLnBrk="0" hangingPunct="1">
              <a:lnSpc>
                <a:spcPct val="90000"/>
              </a:lnSpc>
              <a:spcBef>
                <a:spcPts val="0"/>
              </a:spcBef>
              <a:spcAft>
                <a:spcPts val="612"/>
              </a:spcAft>
              <a:buClrTx/>
              <a:buSzTx/>
              <a:buFontTx/>
              <a:buNone/>
              <a:tabLst/>
              <a:defRPr/>
            </a:pPr>
            <a:r>
              <a:rPr kumimoji="0" lang="en-US" sz="2800" b="0" i="0" u="none" strike="noStrike" kern="0" cap="none" spc="0" normalizeH="0" baseline="0" noProof="0" dirty="0">
                <a:ln>
                  <a:noFill/>
                </a:ln>
                <a:gradFill>
                  <a:gsLst>
                    <a:gs pos="96226">
                      <a:schemeClr val="tx2"/>
                    </a:gs>
                    <a:gs pos="60000">
                      <a:schemeClr val="tx2"/>
                    </a:gs>
                  </a:gsLst>
                  <a:lin ang="5400000" scaled="0"/>
                </a:gradFill>
                <a:effectLst/>
                <a:uLnTx/>
                <a:uFillTx/>
                <a:latin typeface="+mj-lt"/>
              </a:rPr>
              <a:t>Configurable, reusable, purpose built components</a:t>
            </a:r>
          </a:p>
        </p:txBody>
      </p:sp>
      <p:sp>
        <p:nvSpPr>
          <p:cNvPr id="42" name="TextBox 41"/>
          <p:cNvSpPr txBox="1"/>
          <p:nvPr/>
        </p:nvSpPr>
        <p:spPr>
          <a:xfrm>
            <a:off x="8760382" y="1676726"/>
            <a:ext cx="2882206" cy="1464574"/>
          </a:xfrm>
          <a:prstGeom prst="rect">
            <a:avLst/>
          </a:prstGeom>
          <a:noFill/>
        </p:spPr>
        <p:txBody>
          <a:bodyPr wrap="square" lIns="0" tIns="149133" rIns="186415" bIns="149133" rtlCol="0">
            <a:spAutoFit/>
          </a:bodyPr>
          <a:lstStyle/>
          <a:p>
            <a:pPr lvl="0" defTabSz="931881">
              <a:lnSpc>
                <a:spcPct val="90000"/>
              </a:lnSpc>
              <a:spcAft>
                <a:spcPts val="612"/>
              </a:spcAft>
              <a:defRPr/>
            </a:pPr>
            <a:r>
              <a:rPr lang="en-US" sz="2800" kern="0" dirty="0">
                <a:gradFill>
                  <a:gsLst>
                    <a:gs pos="96226">
                      <a:schemeClr val="tx2"/>
                    </a:gs>
                    <a:gs pos="60000">
                      <a:schemeClr val="tx2"/>
                    </a:gs>
                  </a:gsLst>
                  <a:lin ang="5400000" scaled="0"/>
                </a:gradFill>
                <a:latin typeface="+mj-lt"/>
              </a:rPr>
              <a:t>Add functionality to SharePoint experiences</a:t>
            </a:r>
          </a:p>
        </p:txBody>
      </p:sp>
      <p:sp>
        <p:nvSpPr>
          <p:cNvPr id="43" name="TextBox 42"/>
          <p:cNvSpPr txBox="1"/>
          <p:nvPr/>
        </p:nvSpPr>
        <p:spPr>
          <a:xfrm>
            <a:off x="8760381" y="4181350"/>
            <a:ext cx="2882207" cy="1076776"/>
          </a:xfrm>
          <a:prstGeom prst="rect">
            <a:avLst/>
          </a:prstGeom>
          <a:noFill/>
        </p:spPr>
        <p:txBody>
          <a:bodyPr wrap="square" lIns="0" tIns="149133" rIns="186415" bIns="149133" rtlCol="0">
            <a:spAutoFit/>
          </a:bodyPr>
          <a:lstStyle/>
          <a:p>
            <a:pPr marL="0" marR="0" lvl="0" indent="0" defTabSz="931881" eaLnBrk="1" fontAlgn="auto" latinLnBrk="0" hangingPunct="1">
              <a:lnSpc>
                <a:spcPct val="90000"/>
              </a:lnSpc>
              <a:spcBef>
                <a:spcPts val="0"/>
              </a:spcBef>
              <a:spcAft>
                <a:spcPts val="612"/>
              </a:spcAft>
              <a:buClrTx/>
              <a:buSzTx/>
              <a:buFontTx/>
              <a:buNone/>
              <a:tabLst/>
              <a:defRPr/>
            </a:pPr>
            <a:r>
              <a:rPr kumimoji="0" lang="en-US" sz="2800" b="0" i="0" u="none" strike="noStrike" kern="0" cap="none" spc="0" normalizeH="0" baseline="0" noProof="0" dirty="0">
                <a:ln>
                  <a:noFill/>
                </a:ln>
                <a:gradFill>
                  <a:gsLst>
                    <a:gs pos="96226">
                      <a:schemeClr val="tx2"/>
                    </a:gs>
                    <a:gs pos="60000">
                      <a:schemeClr val="tx2"/>
                    </a:gs>
                  </a:gsLst>
                  <a:lin ang="5400000" scaled="0"/>
                </a:gradFill>
                <a:effectLst/>
                <a:uLnTx/>
                <a:uFillTx/>
                <a:latin typeface="+mj-lt"/>
              </a:rPr>
              <a:t>Context aware parts</a:t>
            </a:r>
          </a:p>
        </p:txBody>
      </p:sp>
      <p:sp>
        <p:nvSpPr>
          <p:cNvPr id="44" name="TextBox 43"/>
          <p:cNvSpPr txBox="1"/>
          <p:nvPr/>
        </p:nvSpPr>
        <p:spPr>
          <a:xfrm>
            <a:off x="808037" y="3832888"/>
            <a:ext cx="3042808" cy="1464574"/>
          </a:xfrm>
          <a:prstGeom prst="rect">
            <a:avLst/>
          </a:prstGeom>
          <a:noFill/>
        </p:spPr>
        <p:txBody>
          <a:bodyPr wrap="square" lIns="0" tIns="149133" rIns="186415" bIns="149133" rtlCol="0">
            <a:spAutoFit/>
          </a:bodyPr>
          <a:lstStyle/>
          <a:p>
            <a:pPr marL="0" marR="0" lvl="0" indent="0" algn="r" defTabSz="931881" eaLnBrk="1" fontAlgn="auto" latinLnBrk="0" hangingPunct="1">
              <a:lnSpc>
                <a:spcPct val="90000"/>
              </a:lnSpc>
              <a:spcBef>
                <a:spcPts val="0"/>
              </a:spcBef>
              <a:spcAft>
                <a:spcPts val="612"/>
              </a:spcAft>
              <a:buClrTx/>
              <a:buSzTx/>
              <a:buFontTx/>
              <a:buNone/>
              <a:tabLst/>
              <a:defRPr/>
            </a:pPr>
            <a:r>
              <a:rPr kumimoji="0" lang="en-US" sz="2800" b="0" i="0" u="none" strike="noStrike" kern="0" cap="none" spc="0" normalizeH="0" baseline="0" noProof="0" dirty="0">
                <a:ln>
                  <a:noFill/>
                </a:ln>
                <a:gradFill>
                  <a:gsLst>
                    <a:gs pos="96226">
                      <a:schemeClr val="tx2"/>
                    </a:gs>
                    <a:gs pos="60000">
                      <a:schemeClr val="tx2"/>
                    </a:gs>
                  </a:gsLst>
                  <a:lin ang="5400000" scaled="0"/>
                </a:gradFill>
                <a:effectLst/>
                <a:uLnTx/>
                <a:uFillTx/>
                <a:latin typeface="+mj-lt"/>
              </a:rPr>
              <a:t>Framework for connecting related components</a:t>
            </a:r>
          </a:p>
        </p:txBody>
      </p:sp>
      <p:cxnSp>
        <p:nvCxnSpPr>
          <p:cNvPr id="31" name="Straight Connector 30"/>
          <p:cNvCxnSpPr/>
          <p:nvPr/>
        </p:nvCxnSpPr>
        <p:spPr>
          <a:xfrm>
            <a:off x="458834" y="3151550"/>
            <a:ext cx="3190336"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458836" y="5277904"/>
            <a:ext cx="319035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8760381" y="5277904"/>
            <a:ext cx="319035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8760381" y="3151550"/>
            <a:ext cx="319035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Oval 34"/>
          <p:cNvSpPr/>
          <p:nvPr/>
        </p:nvSpPr>
        <p:spPr>
          <a:xfrm>
            <a:off x="4634951" y="1874931"/>
            <a:ext cx="3166579" cy="3169503"/>
          </a:xfrm>
          <a:prstGeom prst="ellipse">
            <a:avLst/>
          </a:prstGeom>
          <a:solidFill>
            <a:schemeClr val="tx2"/>
          </a:solidFill>
          <a:ln w="0">
            <a:noFill/>
          </a:ln>
        </p:spPr>
        <p:style>
          <a:lnRef idx="2">
            <a:schemeClr val="accent1">
              <a:shade val="50000"/>
            </a:schemeClr>
          </a:lnRef>
          <a:fillRef idx="1">
            <a:schemeClr val="accent1"/>
          </a:fillRef>
          <a:effectRef idx="0">
            <a:schemeClr val="accent1"/>
          </a:effectRef>
          <a:fontRef idx="minor">
            <a:schemeClr val="lt1"/>
          </a:fontRef>
        </p:style>
        <p:txBody>
          <a:bodyPr tIns="274164" bIns="0" rtlCol="0" anchor="ctr"/>
          <a:lstStyle/>
          <a:p>
            <a:pPr marL="0" marR="0" lvl="0" indent="0" algn="ctr" defTabSz="913522" eaLnBrk="1" fontAlgn="auto" latinLnBrk="0" hangingPunct="1">
              <a:lnSpc>
                <a:spcPct val="90000"/>
              </a:lnSpc>
              <a:spcBef>
                <a:spcPts val="600"/>
              </a:spcBef>
              <a:spcAft>
                <a:spcPts val="0"/>
              </a:spcAft>
              <a:buClr>
                <a:srgbClr val="FFFFFF"/>
              </a:buClr>
              <a:buSzPct val="90000"/>
              <a:buFontTx/>
              <a:buNone/>
              <a:tabLst/>
              <a:defRPr/>
            </a:pPr>
            <a:endParaRPr kumimoji="0" lang="en-US" sz="2448"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nvGrpSpPr>
          <p:cNvPr id="26" name="Group 25"/>
          <p:cNvGrpSpPr/>
          <p:nvPr/>
        </p:nvGrpSpPr>
        <p:grpSpPr>
          <a:xfrm>
            <a:off x="5045016" y="3091968"/>
            <a:ext cx="2346447" cy="731210"/>
            <a:chOff x="5123648" y="5206061"/>
            <a:chExt cx="2300647" cy="716938"/>
          </a:xfrm>
        </p:grpSpPr>
        <p:grpSp>
          <p:nvGrpSpPr>
            <p:cNvPr id="27" name="Group 26"/>
            <p:cNvGrpSpPr/>
            <p:nvPr/>
          </p:nvGrpSpPr>
          <p:grpSpPr>
            <a:xfrm>
              <a:off x="5123648" y="5206061"/>
              <a:ext cx="2300647" cy="716938"/>
              <a:chOff x="7764124" y="5885989"/>
              <a:chExt cx="2347112" cy="731416"/>
            </a:xfrm>
          </p:grpSpPr>
          <p:sp>
            <p:nvSpPr>
              <p:cNvPr id="32" name="Oval 31"/>
              <p:cNvSpPr/>
              <p:nvPr/>
            </p:nvSpPr>
            <p:spPr bwMode="auto">
              <a:xfrm>
                <a:off x="7764124" y="5885989"/>
                <a:ext cx="731416" cy="731416"/>
              </a:xfrm>
              <a:prstGeom prst="ellipse">
                <a:avLst/>
              </a:prstGeom>
              <a:solidFill>
                <a:srgbClr val="EAEAEA"/>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 name="Rectangle 32"/>
              <p:cNvSpPr/>
              <p:nvPr/>
            </p:nvSpPr>
            <p:spPr>
              <a:xfrm>
                <a:off x="8520200" y="6039271"/>
                <a:ext cx="1591036" cy="424852"/>
              </a:xfrm>
              <a:prstGeom prst="rect">
                <a:avLst/>
              </a:prstGeom>
            </p:spPr>
            <p:txBody>
              <a:bodyPr wrap="square">
                <a:spAutoFit/>
              </a:bodyPr>
              <a:lstStyle/>
              <a:p>
                <a:pPr defTabSz="913873">
                  <a:lnSpc>
                    <a:spcPct val="90000"/>
                  </a:lnSpc>
                  <a:spcBef>
                    <a:spcPts val="600"/>
                  </a:spcBef>
                  <a:buClr>
                    <a:srgbClr val="505050"/>
                  </a:buClr>
                  <a:buSzPct val="90000"/>
                  <a:defRPr/>
                </a:pPr>
                <a:r>
                  <a:rPr lang="en-US" sz="2400" kern="0" dirty="0">
                    <a:solidFill>
                      <a:schemeClr val="bg1"/>
                    </a:solidFill>
                  </a:rPr>
                  <a:t>Web Parts</a:t>
                </a:r>
              </a:p>
            </p:txBody>
          </p:sp>
        </p:grpSp>
        <p:grpSp>
          <p:nvGrpSpPr>
            <p:cNvPr id="28" name="Group 27"/>
            <p:cNvGrpSpPr/>
            <p:nvPr/>
          </p:nvGrpSpPr>
          <p:grpSpPr bwMode="black">
            <a:xfrm>
              <a:off x="5273755" y="5383831"/>
              <a:ext cx="438224" cy="338928"/>
              <a:chOff x="813584" y="4312262"/>
              <a:chExt cx="478309" cy="370027"/>
            </a:xfrm>
            <a:solidFill>
              <a:srgbClr val="0078D7"/>
            </a:solidFill>
          </p:grpSpPr>
          <p:sp>
            <p:nvSpPr>
              <p:cNvPr id="29" name="Freeform 79"/>
              <p:cNvSpPr>
                <a:spLocks/>
              </p:cNvSpPr>
              <p:nvPr/>
            </p:nvSpPr>
            <p:spPr bwMode="black">
              <a:xfrm>
                <a:off x="813584" y="4503897"/>
                <a:ext cx="478309" cy="178392"/>
              </a:xfrm>
              <a:custGeom>
                <a:avLst/>
                <a:gdLst>
                  <a:gd name="T0" fmla="*/ 159 w 260"/>
                  <a:gd name="T1" fmla="*/ 7 h 97"/>
                  <a:gd name="T2" fmla="*/ 143 w 260"/>
                  <a:gd name="T3" fmla="*/ 23 h 97"/>
                  <a:gd name="T4" fmla="*/ 121 w 260"/>
                  <a:gd name="T5" fmla="*/ 23 h 97"/>
                  <a:gd name="T6" fmla="*/ 105 w 260"/>
                  <a:gd name="T7" fmla="*/ 7 h 97"/>
                  <a:gd name="T8" fmla="*/ 105 w 260"/>
                  <a:gd name="T9" fmla="*/ 0 h 97"/>
                  <a:gd name="T10" fmla="*/ 0 w 260"/>
                  <a:gd name="T11" fmla="*/ 0 h 97"/>
                  <a:gd name="T12" fmla="*/ 0 w 260"/>
                  <a:gd name="T13" fmla="*/ 81 h 97"/>
                  <a:gd name="T14" fmla="*/ 16 w 260"/>
                  <a:gd name="T15" fmla="*/ 97 h 97"/>
                  <a:gd name="T16" fmla="*/ 244 w 260"/>
                  <a:gd name="T17" fmla="*/ 97 h 97"/>
                  <a:gd name="T18" fmla="*/ 260 w 260"/>
                  <a:gd name="T19" fmla="*/ 81 h 97"/>
                  <a:gd name="T20" fmla="*/ 260 w 260"/>
                  <a:gd name="T21" fmla="*/ 0 h 97"/>
                  <a:gd name="T22" fmla="*/ 159 w 260"/>
                  <a:gd name="T23" fmla="*/ 0 h 97"/>
                  <a:gd name="T24" fmla="*/ 159 w 260"/>
                  <a:gd name="T25" fmla="*/ 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0" h="97">
                    <a:moveTo>
                      <a:pt x="159" y="7"/>
                    </a:moveTo>
                    <a:cubicBezTo>
                      <a:pt x="159" y="16"/>
                      <a:pt x="152" y="23"/>
                      <a:pt x="143" y="23"/>
                    </a:cubicBezTo>
                    <a:cubicBezTo>
                      <a:pt x="121" y="23"/>
                      <a:pt x="121" y="23"/>
                      <a:pt x="121" y="23"/>
                    </a:cubicBezTo>
                    <a:cubicBezTo>
                      <a:pt x="112" y="23"/>
                      <a:pt x="105" y="16"/>
                      <a:pt x="105" y="7"/>
                    </a:cubicBezTo>
                    <a:cubicBezTo>
                      <a:pt x="105" y="0"/>
                      <a:pt x="105" y="0"/>
                      <a:pt x="105" y="0"/>
                    </a:cubicBezTo>
                    <a:cubicBezTo>
                      <a:pt x="0" y="0"/>
                      <a:pt x="0" y="0"/>
                      <a:pt x="0" y="0"/>
                    </a:cubicBezTo>
                    <a:cubicBezTo>
                      <a:pt x="0" y="81"/>
                      <a:pt x="0" y="81"/>
                      <a:pt x="0" y="81"/>
                    </a:cubicBezTo>
                    <a:cubicBezTo>
                      <a:pt x="0" y="90"/>
                      <a:pt x="8" y="97"/>
                      <a:pt x="16" y="97"/>
                    </a:cubicBezTo>
                    <a:cubicBezTo>
                      <a:pt x="244" y="97"/>
                      <a:pt x="244" y="97"/>
                      <a:pt x="244" y="97"/>
                    </a:cubicBezTo>
                    <a:cubicBezTo>
                      <a:pt x="253" y="97"/>
                      <a:pt x="260" y="90"/>
                      <a:pt x="260" y="81"/>
                    </a:cubicBezTo>
                    <a:cubicBezTo>
                      <a:pt x="260" y="0"/>
                      <a:pt x="260" y="0"/>
                      <a:pt x="260" y="0"/>
                    </a:cubicBezTo>
                    <a:cubicBezTo>
                      <a:pt x="159" y="0"/>
                      <a:pt x="159" y="0"/>
                      <a:pt x="159" y="0"/>
                    </a:cubicBezTo>
                    <a:lnTo>
                      <a:pt x="159" y="7"/>
                    </a:lnTo>
                    <a:close/>
                  </a:path>
                </a:pathLst>
              </a:custGeom>
              <a:grpFill/>
              <a:ln>
                <a:noFill/>
              </a:ln>
            </p:spPr>
            <p:txBody>
              <a:bodyPr vert="horz" wrap="square" lIns="91427" tIns="45713" rIns="91427" bIns="45713" numCol="1" anchor="t" anchorCtr="0" compatLnSpc="1">
                <a:prstTxWarp prst="textNoShape">
                  <a:avLst/>
                </a:prstTxWarp>
              </a:bodyPr>
              <a:lstStyle/>
              <a:p>
                <a:pPr defTabSz="914224">
                  <a:defRPr/>
                </a:pPr>
                <a:endParaRPr lang="en-US" sz="1599" kern="0">
                  <a:solidFill>
                    <a:srgbClr val="505050"/>
                  </a:solidFill>
                </a:endParaRPr>
              </a:p>
            </p:txBody>
          </p:sp>
          <p:sp>
            <p:nvSpPr>
              <p:cNvPr id="30" name="Freeform 80"/>
              <p:cNvSpPr>
                <a:spLocks noEditPoints="1"/>
              </p:cNvSpPr>
              <p:nvPr/>
            </p:nvSpPr>
            <p:spPr bwMode="black">
              <a:xfrm>
                <a:off x="813584" y="4312262"/>
                <a:ext cx="478309" cy="176834"/>
              </a:xfrm>
              <a:custGeom>
                <a:avLst/>
                <a:gdLst>
                  <a:gd name="T0" fmla="*/ 244 w 260"/>
                  <a:gd name="T1" fmla="*/ 39 h 96"/>
                  <a:gd name="T2" fmla="*/ 212 w 260"/>
                  <a:gd name="T3" fmla="*/ 39 h 96"/>
                  <a:gd name="T4" fmla="*/ 212 w 260"/>
                  <a:gd name="T5" fmla="*/ 19 h 96"/>
                  <a:gd name="T6" fmla="*/ 189 w 260"/>
                  <a:gd name="T7" fmla="*/ 0 h 96"/>
                  <a:gd name="T8" fmla="*/ 70 w 260"/>
                  <a:gd name="T9" fmla="*/ 0 h 96"/>
                  <a:gd name="T10" fmla="*/ 47 w 260"/>
                  <a:gd name="T11" fmla="*/ 19 h 96"/>
                  <a:gd name="T12" fmla="*/ 47 w 260"/>
                  <a:gd name="T13" fmla="*/ 39 h 96"/>
                  <a:gd name="T14" fmla="*/ 16 w 260"/>
                  <a:gd name="T15" fmla="*/ 39 h 96"/>
                  <a:gd name="T16" fmla="*/ 0 w 260"/>
                  <a:gd name="T17" fmla="*/ 54 h 96"/>
                  <a:gd name="T18" fmla="*/ 0 w 260"/>
                  <a:gd name="T19" fmla="*/ 96 h 96"/>
                  <a:gd name="T20" fmla="*/ 105 w 260"/>
                  <a:gd name="T21" fmla="*/ 96 h 96"/>
                  <a:gd name="T22" fmla="*/ 105 w 260"/>
                  <a:gd name="T23" fmla="*/ 89 h 96"/>
                  <a:gd name="T24" fmla="*/ 121 w 260"/>
                  <a:gd name="T25" fmla="*/ 74 h 96"/>
                  <a:gd name="T26" fmla="*/ 143 w 260"/>
                  <a:gd name="T27" fmla="*/ 74 h 96"/>
                  <a:gd name="T28" fmla="*/ 159 w 260"/>
                  <a:gd name="T29" fmla="*/ 89 h 96"/>
                  <a:gd name="T30" fmla="*/ 159 w 260"/>
                  <a:gd name="T31" fmla="*/ 96 h 96"/>
                  <a:gd name="T32" fmla="*/ 260 w 260"/>
                  <a:gd name="T33" fmla="*/ 96 h 96"/>
                  <a:gd name="T34" fmla="*/ 260 w 260"/>
                  <a:gd name="T35" fmla="*/ 54 h 96"/>
                  <a:gd name="T36" fmla="*/ 244 w 260"/>
                  <a:gd name="T37" fmla="*/ 39 h 96"/>
                  <a:gd name="T38" fmla="*/ 197 w 260"/>
                  <a:gd name="T39" fmla="*/ 39 h 96"/>
                  <a:gd name="T40" fmla="*/ 61 w 260"/>
                  <a:gd name="T41" fmla="*/ 39 h 96"/>
                  <a:gd name="T42" fmla="*/ 61 w 260"/>
                  <a:gd name="T43" fmla="*/ 19 h 96"/>
                  <a:gd name="T44" fmla="*/ 70 w 260"/>
                  <a:gd name="T45" fmla="*/ 14 h 96"/>
                  <a:gd name="T46" fmla="*/ 189 w 260"/>
                  <a:gd name="T47" fmla="*/ 14 h 96"/>
                  <a:gd name="T48" fmla="*/ 197 w 260"/>
                  <a:gd name="T49" fmla="*/ 19 h 96"/>
                  <a:gd name="T50" fmla="*/ 197 w 260"/>
                  <a:gd name="T51" fmla="*/ 3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0" h="96">
                    <a:moveTo>
                      <a:pt x="244" y="39"/>
                    </a:moveTo>
                    <a:cubicBezTo>
                      <a:pt x="212" y="39"/>
                      <a:pt x="212" y="39"/>
                      <a:pt x="212" y="39"/>
                    </a:cubicBezTo>
                    <a:cubicBezTo>
                      <a:pt x="212" y="19"/>
                      <a:pt x="212" y="19"/>
                      <a:pt x="212" y="19"/>
                    </a:cubicBezTo>
                    <a:cubicBezTo>
                      <a:pt x="212" y="8"/>
                      <a:pt x="202" y="0"/>
                      <a:pt x="189" y="0"/>
                    </a:cubicBezTo>
                    <a:cubicBezTo>
                      <a:pt x="70" y="0"/>
                      <a:pt x="70" y="0"/>
                      <a:pt x="70" y="0"/>
                    </a:cubicBezTo>
                    <a:cubicBezTo>
                      <a:pt x="57" y="0"/>
                      <a:pt x="47" y="8"/>
                      <a:pt x="47" y="19"/>
                    </a:cubicBezTo>
                    <a:cubicBezTo>
                      <a:pt x="47" y="39"/>
                      <a:pt x="47" y="39"/>
                      <a:pt x="47" y="39"/>
                    </a:cubicBezTo>
                    <a:cubicBezTo>
                      <a:pt x="16" y="39"/>
                      <a:pt x="16" y="39"/>
                      <a:pt x="16" y="39"/>
                    </a:cubicBezTo>
                    <a:cubicBezTo>
                      <a:pt x="8" y="39"/>
                      <a:pt x="0" y="46"/>
                      <a:pt x="0" y="54"/>
                    </a:cubicBezTo>
                    <a:cubicBezTo>
                      <a:pt x="0" y="96"/>
                      <a:pt x="0" y="96"/>
                      <a:pt x="0" y="96"/>
                    </a:cubicBezTo>
                    <a:cubicBezTo>
                      <a:pt x="105" y="96"/>
                      <a:pt x="105" y="96"/>
                      <a:pt x="105" y="96"/>
                    </a:cubicBezTo>
                    <a:cubicBezTo>
                      <a:pt x="105" y="89"/>
                      <a:pt x="105" y="89"/>
                      <a:pt x="105" y="89"/>
                    </a:cubicBezTo>
                    <a:cubicBezTo>
                      <a:pt x="105" y="81"/>
                      <a:pt x="112" y="74"/>
                      <a:pt x="121" y="74"/>
                    </a:cubicBezTo>
                    <a:cubicBezTo>
                      <a:pt x="143" y="74"/>
                      <a:pt x="143" y="74"/>
                      <a:pt x="143" y="74"/>
                    </a:cubicBezTo>
                    <a:cubicBezTo>
                      <a:pt x="152" y="74"/>
                      <a:pt x="159" y="81"/>
                      <a:pt x="159" y="89"/>
                    </a:cubicBezTo>
                    <a:cubicBezTo>
                      <a:pt x="159" y="96"/>
                      <a:pt x="159" y="96"/>
                      <a:pt x="159" y="96"/>
                    </a:cubicBezTo>
                    <a:cubicBezTo>
                      <a:pt x="260" y="96"/>
                      <a:pt x="260" y="96"/>
                      <a:pt x="260" y="96"/>
                    </a:cubicBezTo>
                    <a:cubicBezTo>
                      <a:pt x="260" y="54"/>
                      <a:pt x="260" y="54"/>
                      <a:pt x="260" y="54"/>
                    </a:cubicBezTo>
                    <a:cubicBezTo>
                      <a:pt x="260" y="46"/>
                      <a:pt x="253" y="39"/>
                      <a:pt x="244" y="39"/>
                    </a:cubicBezTo>
                    <a:close/>
                    <a:moveTo>
                      <a:pt x="197" y="39"/>
                    </a:moveTo>
                    <a:cubicBezTo>
                      <a:pt x="61" y="39"/>
                      <a:pt x="61" y="39"/>
                      <a:pt x="61" y="39"/>
                    </a:cubicBezTo>
                    <a:cubicBezTo>
                      <a:pt x="61" y="19"/>
                      <a:pt x="61" y="19"/>
                      <a:pt x="61" y="19"/>
                    </a:cubicBezTo>
                    <a:cubicBezTo>
                      <a:pt x="61" y="17"/>
                      <a:pt x="64" y="14"/>
                      <a:pt x="70" y="14"/>
                    </a:cubicBezTo>
                    <a:cubicBezTo>
                      <a:pt x="189" y="14"/>
                      <a:pt x="189" y="14"/>
                      <a:pt x="189" y="14"/>
                    </a:cubicBezTo>
                    <a:cubicBezTo>
                      <a:pt x="194" y="14"/>
                      <a:pt x="197" y="17"/>
                      <a:pt x="197" y="19"/>
                    </a:cubicBezTo>
                    <a:lnTo>
                      <a:pt x="197" y="39"/>
                    </a:lnTo>
                    <a:close/>
                  </a:path>
                </a:pathLst>
              </a:custGeom>
              <a:grpFill/>
              <a:ln>
                <a:noFill/>
              </a:ln>
            </p:spPr>
            <p:txBody>
              <a:bodyPr vert="horz" wrap="square" lIns="91427" tIns="45713" rIns="91427" bIns="45713" numCol="1" anchor="t" anchorCtr="0" compatLnSpc="1">
                <a:prstTxWarp prst="textNoShape">
                  <a:avLst/>
                </a:prstTxWarp>
              </a:bodyPr>
              <a:lstStyle/>
              <a:p>
                <a:pPr defTabSz="914224">
                  <a:defRPr/>
                </a:pPr>
                <a:endParaRPr lang="en-US" sz="1599" kern="0">
                  <a:solidFill>
                    <a:srgbClr val="505050"/>
                  </a:solidFill>
                </a:endParaRPr>
              </a:p>
            </p:txBody>
          </p:sp>
        </p:grpSp>
      </p:grpSp>
      <p:sp>
        <p:nvSpPr>
          <p:cNvPr id="2" name="Title 1"/>
          <p:cNvSpPr>
            <a:spLocks noGrp="1"/>
          </p:cNvSpPr>
          <p:nvPr>
            <p:ph type="title"/>
          </p:nvPr>
        </p:nvSpPr>
        <p:spPr/>
        <p:txBody>
          <a:bodyPr/>
          <a:lstStyle/>
          <a:p>
            <a:r>
              <a:rPr lang="en-US" dirty="0"/>
              <a:t>SharePoint web parts</a:t>
            </a:r>
          </a:p>
        </p:txBody>
      </p:sp>
    </p:spTree>
    <p:extLst>
      <p:ext uri="{BB962C8B-B14F-4D97-AF65-F5344CB8AC3E}">
        <p14:creationId xmlns:p14="http://schemas.microsoft.com/office/powerpoint/2010/main" val="743685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6.38244E-7 -0.07784 L -6.38244E-7 4.70268E-6 " pathEditMode="relative" rAng="0" ptsTypes="AA">
                                      <p:cBhvr>
                                        <p:cTn id="9" dur="500" fill="hold"/>
                                        <p:tgtEl>
                                          <p:spTgt spid="2"/>
                                        </p:tgtEl>
                                        <p:attrNameLst>
                                          <p:attrName>ppt_x</p:attrName>
                                          <p:attrName>ppt_y</p:attrName>
                                        </p:attrNameLst>
                                      </p:cBhvr>
                                      <p:rCtr x="0" y="3813"/>
                                    </p:animMotion>
                                  </p:childTnLst>
                                </p:cTn>
                              </p:par>
                              <p:par>
                                <p:cTn id="10" presetID="10" presetClass="entr" presetSubtype="0" fill="hold" nodeType="withEffect">
                                  <p:stCondLst>
                                    <p:cond delay="20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20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nodeType="withEffect">
                                  <p:stCondLst>
                                    <p:cond delay="20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par>
                                <p:cTn id="19" presetID="10" presetClass="entr" presetSubtype="0" fill="hold" nodeType="withEffect">
                                  <p:stCondLst>
                                    <p:cond delay="20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par>
                                <p:cTn id="22" presetID="10" presetClass="entr" presetSubtype="0" fill="hold" grpId="0" nodeType="withEffect">
                                  <p:stCondLst>
                                    <p:cond delay="400"/>
                                  </p:stCondLst>
                                  <p:childTnLst>
                                    <p:set>
                                      <p:cBhvr>
                                        <p:cTn id="23" dur="1" fill="hold">
                                          <p:stCondLst>
                                            <p:cond delay="0"/>
                                          </p:stCondLst>
                                        </p:cTn>
                                        <p:tgtEl>
                                          <p:spTgt spid="41"/>
                                        </p:tgtEl>
                                        <p:attrNameLst>
                                          <p:attrName>style.visibility</p:attrName>
                                        </p:attrNameLst>
                                      </p:cBhvr>
                                      <p:to>
                                        <p:strVal val="visible"/>
                                      </p:to>
                                    </p:set>
                                    <p:animEffect transition="in" filter="fade">
                                      <p:cBhvr>
                                        <p:cTn id="24" dur="500"/>
                                        <p:tgtEl>
                                          <p:spTgt spid="41"/>
                                        </p:tgtEl>
                                      </p:cBhvr>
                                    </p:animEffect>
                                  </p:childTnLst>
                                </p:cTn>
                              </p:par>
                              <p:par>
                                <p:cTn id="25" presetID="64" presetClass="path" presetSubtype="0" decel="100000" fill="hold" grpId="1" nodeType="withEffect">
                                  <p:stCondLst>
                                    <p:cond delay="400"/>
                                  </p:stCondLst>
                                  <p:childTnLst>
                                    <p:animMotion origin="layout" path="M 2.07557E-6 0.02633 L 2.07557E-6 -2.04721E-6 " pathEditMode="relative" rAng="0" ptsTypes="AA">
                                      <p:cBhvr>
                                        <p:cTn id="26" dur="500" fill="hold"/>
                                        <p:tgtEl>
                                          <p:spTgt spid="41"/>
                                        </p:tgtEl>
                                        <p:attrNameLst>
                                          <p:attrName>ppt_x</p:attrName>
                                          <p:attrName>ppt_y</p:attrName>
                                        </p:attrNameLst>
                                      </p:cBhvr>
                                      <p:rCtr x="0" y="-1180"/>
                                    </p:animMotion>
                                  </p:childTnLst>
                                </p:cTn>
                              </p:par>
                              <p:par>
                                <p:cTn id="27" presetID="10" presetClass="entr" presetSubtype="0" fill="hold" grpId="0" nodeType="withEffect">
                                  <p:stCondLst>
                                    <p:cond delay="4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64" presetClass="path" presetSubtype="0" decel="100000" fill="hold" grpId="1" nodeType="withEffect">
                                  <p:stCondLst>
                                    <p:cond delay="400"/>
                                  </p:stCondLst>
                                  <p:childTnLst>
                                    <p:animMotion origin="layout" path="M 2.07557E-6 0.02633 L 2.07557E-6 -2.04721E-6 " pathEditMode="relative" rAng="0" ptsTypes="AA">
                                      <p:cBhvr>
                                        <p:cTn id="31" dur="500" fill="hold"/>
                                        <p:tgtEl>
                                          <p:spTgt spid="42"/>
                                        </p:tgtEl>
                                        <p:attrNameLst>
                                          <p:attrName>ppt_x</p:attrName>
                                          <p:attrName>ppt_y</p:attrName>
                                        </p:attrNameLst>
                                      </p:cBhvr>
                                      <p:rCtr x="0" y="-1180"/>
                                    </p:animMotion>
                                  </p:childTnLst>
                                </p:cTn>
                              </p:par>
                              <p:par>
                                <p:cTn id="32" presetID="10" presetClass="entr" presetSubtype="0" fill="hold" grpId="0" nodeType="withEffect">
                                  <p:stCondLst>
                                    <p:cond delay="400"/>
                                  </p:stCondLst>
                                  <p:childTnLst>
                                    <p:set>
                                      <p:cBhvr>
                                        <p:cTn id="33" dur="1" fill="hold">
                                          <p:stCondLst>
                                            <p:cond delay="0"/>
                                          </p:stCondLst>
                                        </p:cTn>
                                        <p:tgtEl>
                                          <p:spTgt spid="43"/>
                                        </p:tgtEl>
                                        <p:attrNameLst>
                                          <p:attrName>style.visibility</p:attrName>
                                        </p:attrNameLst>
                                      </p:cBhvr>
                                      <p:to>
                                        <p:strVal val="visible"/>
                                      </p:to>
                                    </p:set>
                                    <p:animEffect transition="in" filter="fade">
                                      <p:cBhvr>
                                        <p:cTn id="34" dur="500"/>
                                        <p:tgtEl>
                                          <p:spTgt spid="43"/>
                                        </p:tgtEl>
                                      </p:cBhvr>
                                    </p:animEffect>
                                  </p:childTnLst>
                                </p:cTn>
                              </p:par>
                              <p:par>
                                <p:cTn id="35" presetID="64" presetClass="path" presetSubtype="0" decel="100000" fill="hold" grpId="1" nodeType="withEffect">
                                  <p:stCondLst>
                                    <p:cond delay="400"/>
                                  </p:stCondLst>
                                  <p:childTnLst>
                                    <p:animMotion origin="layout" path="M 2.07557E-6 0.02633 L 2.07557E-6 -2.04721E-6 " pathEditMode="relative" rAng="0" ptsTypes="AA">
                                      <p:cBhvr>
                                        <p:cTn id="36" dur="500" fill="hold"/>
                                        <p:tgtEl>
                                          <p:spTgt spid="43"/>
                                        </p:tgtEl>
                                        <p:attrNameLst>
                                          <p:attrName>ppt_x</p:attrName>
                                          <p:attrName>ppt_y</p:attrName>
                                        </p:attrNameLst>
                                      </p:cBhvr>
                                      <p:rCtr x="0" y="-1180"/>
                                    </p:animMotion>
                                  </p:childTnLst>
                                </p:cTn>
                              </p:par>
                              <p:par>
                                <p:cTn id="37" presetID="10" presetClass="entr" presetSubtype="0" fill="hold" grpId="0" nodeType="withEffect">
                                  <p:stCondLst>
                                    <p:cond delay="400"/>
                                  </p:stCondLst>
                                  <p:childTnLst>
                                    <p:set>
                                      <p:cBhvr>
                                        <p:cTn id="38" dur="1" fill="hold">
                                          <p:stCondLst>
                                            <p:cond delay="0"/>
                                          </p:stCondLst>
                                        </p:cTn>
                                        <p:tgtEl>
                                          <p:spTgt spid="44"/>
                                        </p:tgtEl>
                                        <p:attrNameLst>
                                          <p:attrName>style.visibility</p:attrName>
                                        </p:attrNameLst>
                                      </p:cBhvr>
                                      <p:to>
                                        <p:strVal val="visible"/>
                                      </p:to>
                                    </p:set>
                                    <p:animEffect transition="in" filter="fade">
                                      <p:cBhvr>
                                        <p:cTn id="39" dur="500"/>
                                        <p:tgtEl>
                                          <p:spTgt spid="44"/>
                                        </p:tgtEl>
                                      </p:cBhvr>
                                    </p:animEffect>
                                  </p:childTnLst>
                                </p:cTn>
                              </p:par>
                              <p:par>
                                <p:cTn id="40" presetID="64" presetClass="path" presetSubtype="0" decel="100000" fill="hold" grpId="1" nodeType="withEffect">
                                  <p:stCondLst>
                                    <p:cond delay="400"/>
                                  </p:stCondLst>
                                  <p:childTnLst>
                                    <p:animMotion origin="layout" path="M 2.07557E-6 0.02633 L 2.07557E-6 -2.04721E-6 " pathEditMode="relative" rAng="0" ptsTypes="AA">
                                      <p:cBhvr>
                                        <p:cTn id="41" dur="500" fill="hold"/>
                                        <p:tgtEl>
                                          <p:spTgt spid="44"/>
                                        </p:tgtEl>
                                        <p:attrNameLst>
                                          <p:attrName>ppt_x</p:attrName>
                                          <p:attrName>ppt_y</p:attrName>
                                        </p:attrNameLst>
                                      </p:cBhvr>
                                      <p:rCtr x="0" y="-1180"/>
                                    </p:animMotion>
                                  </p:childTnLst>
                                </p:cTn>
                              </p:par>
                              <p:par>
                                <p:cTn id="42" presetID="10" presetClass="entr" presetSubtype="0" fill="hold" nodeType="withEffect">
                                  <p:stCondLst>
                                    <p:cond delay="600"/>
                                  </p:stCondLst>
                                  <p:childTnLst>
                                    <p:set>
                                      <p:cBhvr>
                                        <p:cTn id="43" dur="1" fill="hold">
                                          <p:stCondLst>
                                            <p:cond delay="0"/>
                                          </p:stCondLst>
                                        </p:cTn>
                                        <p:tgtEl>
                                          <p:spTgt spid="31"/>
                                        </p:tgtEl>
                                        <p:attrNameLst>
                                          <p:attrName>style.visibility</p:attrName>
                                        </p:attrNameLst>
                                      </p:cBhvr>
                                      <p:to>
                                        <p:strVal val="visible"/>
                                      </p:to>
                                    </p:set>
                                    <p:animEffect transition="in" filter="fade">
                                      <p:cBhvr>
                                        <p:cTn id="44" dur="500"/>
                                        <p:tgtEl>
                                          <p:spTgt spid="31"/>
                                        </p:tgtEl>
                                      </p:cBhvr>
                                    </p:animEffect>
                                  </p:childTnLst>
                                </p:cTn>
                              </p:par>
                              <p:par>
                                <p:cTn id="45" presetID="10" presetClass="entr" presetSubtype="0" fill="hold" nodeType="withEffect">
                                  <p:stCondLst>
                                    <p:cond delay="600"/>
                                  </p:stCondLst>
                                  <p:childTnLst>
                                    <p:set>
                                      <p:cBhvr>
                                        <p:cTn id="46" dur="1" fill="hold">
                                          <p:stCondLst>
                                            <p:cond delay="0"/>
                                          </p:stCondLst>
                                        </p:cTn>
                                        <p:tgtEl>
                                          <p:spTgt spid="34"/>
                                        </p:tgtEl>
                                        <p:attrNameLst>
                                          <p:attrName>style.visibility</p:attrName>
                                        </p:attrNameLst>
                                      </p:cBhvr>
                                      <p:to>
                                        <p:strVal val="visible"/>
                                      </p:to>
                                    </p:set>
                                    <p:animEffect transition="in" filter="fade">
                                      <p:cBhvr>
                                        <p:cTn id="47" dur="500"/>
                                        <p:tgtEl>
                                          <p:spTgt spid="34"/>
                                        </p:tgtEl>
                                      </p:cBhvr>
                                    </p:animEffect>
                                  </p:childTnLst>
                                </p:cTn>
                              </p:par>
                              <p:par>
                                <p:cTn id="48" presetID="10" presetClass="entr" presetSubtype="0" fill="hold" nodeType="withEffect">
                                  <p:stCondLst>
                                    <p:cond delay="600"/>
                                  </p:stCondLst>
                                  <p:childTnLst>
                                    <p:set>
                                      <p:cBhvr>
                                        <p:cTn id="49" dur="1" fill="hold">
                                          <p:stCondLst>
                                            <p:cond delay="0"/>
                                          </p:stCondLst>
                                        </p:cTn>
                                        <p:tgtEl>
                                          <p:spTgt spid="39"/>
                                        </p:tgtEl>
                                        <p:attrNameLst>
                                          <p:attrName>style.visibility</p:attrName>
                                        </p:attrNameLst>
                                      </p:cBhvr>
                                      <p:to>
                                        <p:strVal val="visible"/>
                                      </p:to>
                                    </p:set>
                                    <p:animEffect transition="in" filter="fade">
                                      <p:cBhvr>
                                        <p:cTn id="50" dur="500"/>
                                        <p:tgtEl>
                                          <p:spTgt spid="39"/>
                                        </p:tgtEl>
                                      </p:cBhvr>
                                    </p:animEffect>
                                  </p:childTnLst>
                                </p:cTn>
                              </p:par>
                              <p:par>
                                <p:cTn id="51" presetID="10" presetClass="entr" presetSubtype="0" fill="hold" nodeType="withEffect">
                                  <p:stCondLst>
                                    <p:cond delay="60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1" grpId="1"/>
      <p:bldP spid="42" grpId="0"/>
      <p:bldP spid="42" grpId="1"/>
      <p:bldP spid="43" grpId="0"/>
      <p:bldP spid="43" grpId="1"/>
      <p:bldP spid="44" grpId="0"/>
      <p:bldP spid="44" grpId="1"/>
      <p:bldP spid="2" grpId="0"/>
      <p:bldP spid="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4923275" y="1719250"/>
            <a:ext cx="3638070" cy="3014516"/>
            <a:chOff x="2547578" y="-1"/>
            <a:chExt cx="7341317" cy="6083037"/>
          </a:xfrm>
        </p:grpSpPr>
        <p:pic>
          <p:nvPicPr>
            <p:cNvPr id="22" name="Picture 21"/>
            <p:cNvPicPr>
              <a:picLocks noChangeAspect="1"/>
            </p:cNvPicPr>
            <p:nvPr/>
          </p:nvPicPr>
          <p:blipFill rotWithShape="1">
            <a:blip r:embed="rId2"/>
            <a:srcRect b="13031"/>
            <a:stretch/>
          </p:blipFill>
          <p:spPr>
            <a:xfrm>
              <a:off x="2547578" y="-1"/>
              <a:ext cx="7341317" cy="6083037"/>
            </a:xfrm>
            <a:prstGeom prst="rect">
              <a:avLst/>
            </a:prstGeom>
          </p:spPr>
        </p:pic>
        <p:pic>
          <p:nvPicPr>
            <p:cNvPr id="23" name="Picture 22"/>
            <p:cNvPicPr>
              <a:picLocks noChangeAspect="1"/>
            </p:cNvPicPr>
            <p:nvPr/>
          </p:nvPicPr>
          <p:blipFill>
            <a:blip r:embed="rId3"/>
            <a:stretch>
              <a:fillRect/>
            </a:stretch>
          </p:blipFill>
          <p:spPr>
            <a:xfrm>
              <a:off x="5456237" y="5326062"/>
              <a:ext cx="381000" cy="353786"/>
            </a:xfrm>
            <a:prstGeom prst="rect">
              <a:avLst/>
            </a:prstGeom>
          </p:spPr>
        </p:pic>
      </p:grpSp>
      <p:grpSp>
        <p:nvGrpSpPr>
          <p:cNvPr id="26" name="Group 25"/>
          <p:cNvGrpSpPr/>
          <p:nvPr/>
        </p:nvGrpSpPr>
        <p:grpSpPr>
          <a:xfrm>
            <a:off x="350837" y="1729809"/>
            <a:ext cx="4182699" cy="3004253"/>
            <a:chOff x="350837" y="1338109"/>
            <a:chExt cx="4182699" cy="3004253"/>
          </a:xfrm>
        </p:grpSpPr>
        <p:pic>
          <p:nvPicPr>
            <p:cNvPr id="20" name="Picture 19"/>
            <p:cNvPicPr>
              <a:picLocks noChangeAspect="1"/>
            </p:cNvPicPr>
            <p:nvPr/>
          </p:nvPicPr>
          <p:blipFill>
            <a:blip r:embed="rId4"/>
            <a:stretch>
              <a:fillRect/>
            </a:stretch>
          </p:blipFill>
          <p:spPr>
            <a:xfrm>
              <a:off x="350837" y="1338109"/>
              <a:ext cx="4182699" cy="3004253"/>
            </a:xfrm>
            <a:prstGeom prst="rect">
              <a:avLst/>
            </a:prstGeom>
          </p:spPr>
        </p:pic>
        <p:sp>
          <p:nvSpPr>
            <p:cNvPr id="24" name="Rectangle 23"/>
            <p:cNvSpPr/>
            <p:nvPr/>
          </p:nvSpPr>
          <p:spPr bwMode="auto">
            <a:xfrm>
              <a:off x="4160837" y="4154710"/>
              <a:ext cx="331384" cy="18735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grpSp>
      <p:grpSp>
        <p:nvGrpSpPr>
          <p:cNvPr id="27" name="Group 26"/>
          <p:cNvGrpSpPr/>
          <p:nvPr/>
        </p:nvGrpSpPr>
        <p:grpSpPr>
          <a:xfrm>
            <a:off x="8951085" y="1697062"/>
            <a:ext cx="3176858" cy="3036704"/>
            <a:chOff x="8732837" y="1305362"/>
            <a:chExt cx="3395106" cy="3245324"/>
          </a:xfrm>
        </p:grpSpPr>
        <p:pic>
          <p:nvPicPr>
            <p:cNvPr id="19" name="Picture 18"/>
            <p:cNvPicPr>
              <a:picLocks noChangeAspect="1"/>
            </p:cNvPicPr>
            <p:nvPr/>
          </p:nvPicPr>
          <p:blipFill>
            <a:blip r:embed="rId5"/>
            <a:stretch>
              <a:fillRect/>
            </a:stretch>
          </p:blipFill>
          <p:spPr>
            <a:xfrm>
              <a:off x="8732837" y="1305362"/>
              <a:ext cx="3395106" cy="3242129"/>
            </a:xfrm>
            <a:prstGeom prst="rect">
              <a:avLst/>
            </a:prstGeom>
          </p:spPr>
        </p:pic>
        <p:sp>
          <p:nvSpPr>
            <p:cNvPr id="25" name="Rectangle 24"/>
            <p:cNvSpPr/>
            <p:nvPr/>
          </p:nvSpPr>
          <p:spPr bwMode="auto">
            <a:xfrm>
              <a:off x="11763109" y="4363330"/>
              <a:ext cx="331384" cy="18735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grpSp>
      <p:sp>
        <p:nvSpPr>
          <p:cNvPr id="29" name="Rectangle 28"/>
          <p:cNvSpPr/>
          <p:nvPr/>
        </p:nvSpPr>
        <p:spPr>
          <a:xfrm>
            <a:off x="720391" y="5117846"/>
            <a:ext cx="3443590" cy="424732"/>
          </a:xfrm>
          <a:prstGeom prst="rect">
            <a:avLst/>
          </a:prstGeom>
        </p:spPr>
        <p:txBody>
          <a:bodyPr wrap="square">
            <a:spAutoFit/>
          </a:bodyPr>
          <a:lstStyle/>
          <a:p>
            <a:pPr algn="ctr" defTabSz="931881">
              <a:lnSpc>
                <a:spcPct val="90000"/>
              </a:lnSpc>
              <a:spcAft>
                <a:spcPts val="612"/>
              </a:spcAft>
              <a:defRPr/>
            </a:pPr>
            <a:r>
              <a:rPr lang="en-US" sz="2400" kern="0" dirty="0">
                <a:gradFill>
                  <a:gsLst>
                    <a:gs pos="96226">
                      <a:srgbClr val="0078D7"/>
                    </a:gs>
                    <a:gs pos="60000">
                      <a:srgbClr val="0078D7"/>
                    </a:gs>
                  </a:gsLst>
                  <a:lin ang="5400000" scaled="0"/>
                </a:gradFill>
                <a:latin typeface="Segoe UI Light"/>
              </a:rPr>
              <a:t>They are still web parts!</a:t>
            </a:r>
          </a:p>
        </p:txBody>
      </p:sp>
      <p:sp>
        <p:nvSpPr>
          <p:cNvPr id="30" name="Rectangle 29"/>
          <p:cNvSpPr/>
          <p:nvPr/>
        </p:nvSpPr>
        <p:spPr>
          <a:xfrm>
            <a:off x="5020515" y="5110758"/>
            <a:ext cx="3443590" cy="757130"/>
          </a:xfrm>
          <a:prstGeom prst="rect">
            <a:avLst/>
          </a:prstGeom>
        </p:spPr>
        <p:txBody>
          <a:bodyPr wrap="square">
            <a:spAutoFit/>
          </a:bodyPr>
          <a:lstStyle/>
          <a:p>
            <a:pPr algn="ctr" defTabSz="931881">
              <a:lnSpc>
                <a:spcPct val="90000"/>
              </a:lnSpc>
              <a:spcAft>
                <a:spcPts val="612"/>
              </a:spcAft>
              <a:defRPr/>
            </a:pPr>
            <a:r>
              <a:rPr lang="en-US" sz="2400" kern="0" dirty="0">
                <a:gradFill>
                  <a:gsLst>
                    <a:gs pos="96226">
                      <a:srgbClr val="0078D7"/>
                    </a:gs>
                    <a:gs pos="60000">
                      <a:srgbClr val="0078D7"/>
                    </a:gs>
                  </a:gsLst>
                  <a:lin ang="5400000" scaled="0"/>
                </a:gradFill>
                <a:latin typeface="Segoe UI Light"/>
              </a:rPr>
              <a:t>Built for the modern, JavaScript-driven web</a:t>
            </a:r>
          </a:p>
        </p:txBody>
      </p:sp>
      <p:sp>
        <p:nvSpPr>
          <p:cNvPr id="31" name="Rectangle 30"/>
          <p:cNvSpPr/>
          <p:nvPr/>
        </p:nvSpPr>
        <p:spPr>
          <a:xfrm>
            <a:off x="8817719" y="5118696"/>
            <a:ext cx="3443590" cy="757130"/>
          </a:xfrm>
          <a:prstGeom prst="rect">
            <a:avLst/>
          </a:prstGeom>
        </p:spPr>
        <p:txBody>
          <a:bodyPr wrap="square">
            <a:spAutoFit/>
          </a:bodyPr>
          <a:lstStyle/>
          <a:p>
            <a:pPr algn="ctr" defTabSz="931881">
              <a:lnSpc>
                <a:spcPct val="90000"/>
              </a:lnSpc>
              <a:spcAft>
                <a:spcPts val="612"/>
              </a:spcAft>
              <a:defRPr/>
            </a:pPr>
            <a:r>
              <a:rPr lang="en-US" sz="2400" kern="0" dirty="0">
                <a:gradFill>
                  <a:gsLst>
                    <a:gs pos="96226">
                      <a:srgbClr val="0078D7"/>
                    </a:gs>
                    <a:gs pos="60000">
                      <a:srgbClr val="0078D7"/>
                    </a:gs>
                  </a:gsLst>
                  <a:lin ang="5400000" scaled="0"/>
                </a:gradFill>
                <a:latin typeface="Segoe UI Light"/>
              </a:rPr>
              <a:t>Runs directly inside a SharePoint Page</a:t>
            </a:r>
          </a:p>
        </p:txBody>
      </p:sp>
      <p:sp>
        <p:nvSpPr>
          <p:cNvPr id="2" name="Title 1"/>
          <p:cNvSpPr>
            <a:spLocks noGrp="1"/>
          </p:cNvSpPr>
          <p:nvPr>
            <p:ph type="title"/>
          </p:nvPr>
        </p:nvSpPr>
        <p:spPr/>
        <p:txBody>
          <a:bodyPr/>
          <a:lstStyle/>
          <a:p>
            <a:r>
              <a:rPr lang="en-US" dirty="0"/>
              <a:t>Client-side web parts</a:t>
            </a:r>
          </a:p>
        </p:txBody>
      </p:sp>
    </p:spTree>
    <p:extLst>
      <p:ext uri="{BB962C8B-B14F-4D97-AF65-F5344CB8AC3E}">
        <p14:creationId xmlns:p14="http://schemas.microsoft.com/office/powerpoint/2010/main" val="2188224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6.38244E-7 -0.07784 L -6.38244E-7 4.70268E-6 " pathEditMode="relative" rAng="0" ptsTypes="AA">
                                      <p:cBhvr>
                                        <p:cTn id="9" dur="500" fill="hold"/>
                                        <p:tgtEl>
                                          <p:spTgt spid="2"/>
                                        </p:tgtEl>
                                        <p:attrNameLst>
                                          <p:attrName>ppt_x</p:attrName>
                                          <p:attrName>ppt_y</p:attrName>
                                        </p:attrNameLst>
                                      </p:cBhvr>
                                      <p:rCtr x="0" y="3813"/>
                                    </p:animMotion>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par>
                                <p:cTn id="14" presetID="2" presetClass="entr" presetSubtype="1" accel="5000" decel="5000" fill="hold" nodeType="withEffect">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cBhvr additive="base">
                                        <p:cTn id="16" dur="500" fill="hold"/>
                                        <p:tgtEl>
                                          <p:spTgt spid="26"/>
                                        </p:tgtEl>
                                        <p:attrNameLst>
                                          <p:attrName>ppt_x</p:attrName>
                                        </p:attrNameLst>
                                      </p:cBhvr>
                                      <p:tavLst>
                                        <p:tav tm="0">
                                          <p:val>
                                            <p:strVal val="#ppt_x"/>
                                          </p:val>
                                        </p:tav>
                                        <p:tav tm="100000">
                                          <p:val>
                                            <p:strVal val="#ppt_x"/>
                                          </p:val>
                                        </p:tav>
                                      </p:tavLst>
                                    </p:anim>
                                    <p:anim calcmode="lin" valueType="num">
                                      <p:cBhvr additive="base">
                                        <p:cTn id="17" dur="500" fill="hold"/>
                                        <p:tgtEl>
                                          <p:spTgt spid="26"/>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fade">
                                      <p:cBhvr>
                                        <p:cTn id="21" dur="500"/>
                                        <p:tgtEl>
                                          <p:spTgt spid="29"/>
                                        </p:tgtEl>
                                      </p:cBhvr>
                                    </p:animEffect>
                                  </p:childTnLst>
                                </p:cTn>
                              </p:par>
                              <p:par>
                                <p:cTn id="22" presetID="2" presetClass="entr" presetSubtype="4" accel="5000" decel="5000" fill="hold" grpId="1" nodeType="with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additive="base">
                                        <p:cTn id="24" dur="500" fill="hold"/>
                                        <p:tgtEl>
                                          <p:spTgt spid="29"/>
                                        </p:tgtEl>
                                        <p:attrNameLst>
                                          <p:attrName>ppt_x</p:attrName>
                                        </p:attrNameLst>
                                      </p:cBhvr>
                                      <p:tavLst>
                                        <p:tav tm="0">
                                          <p:val>
                                            <p:strVal val="#ppt_x"/>
                                          </p:val>
                                        </p:tav>
                                        <p:tav tm="100000">
                                          <p:val>
                                            <p:strVal val="#ppt_x"/>
                                          </p:val>
                                        </p:tav>
                                      </p:tavLst>
                                    </p:anim>
                                    <p:anim calcmode="lin" valueType="num">
                                      <p:cBhvr additive="base">
                                        <p:cTn id="25" dur="500" fill="hold"/>
                                        <p:tgtEl>
                                          <p:spTgt spid="29"/>
                                        </p:tgtEl>
                                        <p:attrNameLst>
                                          <p:attrName>ppt_y</p:attrName>
                                        </p:attrNameLst>
                                      </p:cBhvr>
                                      <p:tavLst>
                                        <p:tav tm="0">
                                          <p:val>
                                            <p:strVal val="1+#ppt_h/2"/>
                                          </p:val>
                                        </p:tav>
                                        <p:tav tm="100000">
                                          <p:val>
                                            <p:strVal val="#ppt_y"/>
                                          </p:val>
                                        </p:tav>
                                      </p:tavLst>
                                    </p:anim>
                                  </p:childTnLst>
                                </p:cTn>
                              </p:par>
                            </p:childTnLst>
                          </p:cTn>
                        </p:par>
                        <p:par>
                          <p:cTn id="26" fill="hold">
                            <p:stCondLst>
                              <p:cond delay="1500"/>
                            </p:stCondLst>
                            <p:childTnLst>
                              <p:par>
                                <p:cTn id="27" presetID="10" presetClass="entr" presetSubtype="0" fill="hold" nodeType="after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2" presetClass="entr" presetSubtype="1" accel="5000" decel="5000" fill="hold" nodeType="with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500" fill="hold"/>
                                        <p:tgtEl>
                                          <p:spTgt spid="21"/>
                                        </p:tgtEl>
                                        <p:attrNameLst>
                                          <p:attrName>ppt_x</p:attrName>
                                        </p:attrNameLst>
                                      </p:cBhvr>
                                      <p:tavLst>
                                        <p:tav tm="0">
                                          <p:val>
                                            <p:strVal val="#ppt_x"/>
                                          </p:val>
                                        </p:tav>
                                        <p:tav tm="100000">
                                          <p:val>
                                            <p:strVal val="#ppt_x"/>
                                          </p:val>
                                        </p:tav>
                                      </p:tavLst>
                                    </p:anim>
                                    <p:anim calcmode="lin" valueType="num">
                                      <p:cBhvr additive="base">
                                        <p:cTn id="33" dur="500" fill="hold"/>
                                        <p:tgtEl>
                                          <p:spTgt spid="21"/>
                                        </p:tgtEl>
                                        <p:attrNameLst>
                                          <p:attrName>ppt_y</p:attrName>
                                        </p:attrNameLst>
                                      </p:cBhvr>
                                      <p:tavLst>
                                        <p:tav tm="0">
                                          <p:val>
                                            <p:strVal val="0-#ppt_h/2"/>
                                          </p:val>
                                        </p:tav>
                                        <p:tav tm="100000">
                                          <p:val>
                                            <p:strVal val="#ppt_y"/>
                                          </p:val>
                                        </p:tav>
                                      </p:tavLst>
                                    </p:anim>
                                  </p:childTnLst>
                                </p:cTn>
                              </p:par>
                            </p:childTnLst>
                          </p:cTn>
                        </p:par>
                        <p:par>
                          <p:cTn id="34" fill="hold">
                            <p:stCondLst>
                              <p:cond delay="2000"/>
                            </p:stCondLst>
                            <p:childTnLst>
                              <p:par>
                                <p:cTn id="35" presetID="10" presetClass="entr" presetSubtype="0" fill="hold" grpId="0" nodeType="after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fade">
                                      <p:cBhvr>
                                        <p:cTn id="37" dur="500"/>
                                        <p:tgtEl>
                                          <p:spTgt spid="30"/>
                                        </p:tgtEl>
                                      </p:cBhvr>
                                    </p:animEffect>
                                  </p:childTnLst>
                                </p:cTn>
                              </p:par>
                              <p:par>
                                <p:cTn id="38" presetID="2" presetClass="entr" presetSubtype="4" accel="5000" decel="5000" fill="hold" grpId="1" nodeType="withEffect">
                                  <p:stCondLst>
                                    <p:cond delay="0"/>
                                  </p:stCondLst>
                                  <p:childTnLst>
                                    <p:set>
                                      <p:cBhvr>
                                        <p:cTn id="39" dur="1" fill="hold">
                                          <p:stCondLst>
                                            <p:cond delay="0"/>
                                          </p:stCondLst>
                                        </p:cTn>
                                        <p:tgtEl>
                                          <p:spTgt spid="30"/>
                                        </p:tgtEl>
                                        <p:attrNameLst>
                                          <p:attrName>style.visibility</p:attrName>
                                        </p:attrNameLst>
                                      </p:cBhvr>
                                      <p:to>
                                        <p:strVal val="visible"/>
                                      </p:to>
                                    </p:set>
                                    <p:anim calcmode="lin" valueType="num">
                                      <p:cBhvr additive="base">
                                        <p:cTn id="40" dur="500" fill="hold"/>
                                        <p:tgtEl>
                                          <p:spTgt spid="30"/>
                                        </p:tgtEl>
                                        <p:attrNameLst>
                                          <p:attrName>ppt_x</p:attrName>
                                        </p:attrNameLst>
                                      </p:cBhvr>
                                      <p:tavLst>
                                        <p:tav tm="0">
                                          <p:val>
                                            <p:strVal val="#ppt_x"/>
                                          </p:val>
                                        </p:tav>
                                        <p:tav tm="100000">
                                          <p:val>
                                            <p:strVal val="#ppt_x"/>
                                          </p:val>
                                        </p:tav>
                                      </p:tavLst>
                                    </p:anim>
                                    <p:anim calcmode="lin" valueType="num">
                                      <p:cBhvr additive="base">
                                        <p:cTn id="41" dur="500" fill="hold"/>
                                        <p:tgtEl>
                                          <p:spTgt spid="30"/>
                                        </p:tgtEl>
                                        <p:attrNameLst>
                                          <p:attrName>ppt_y</p:attrName>
                                        </p:attrNameLst>
                                      </p:cBhvr>
                                      <p:tavLst>
                                        <p:tav tm="0">
                                          <p:val>
                                            <p:strVal val="1+#ppt_h/2"/>
                                          </p:val>
                                        </p:tav>
                                        <p:tav tm="100000">
                                          <p:val>
                                            <p:strVal val="#ppt_y"/>
                                          </p:val>
                                        </p:tav>
                                      </p:tavLst>
                                    </p:anim>
                                  </p:childTnLst>
                                </p:cTn>
                              </p:par>
                            </p:childTnLst>
                          </p:cTn>
                        </p:par>
                        <p:par>
                          <p:cTn id="42" fill="hold">
                            <p:stCondLst>
                              <p:cond delay="2500"/>
                            </p:stCondLst>
                            <p:childTnLst>
                              <p:par>
                                <p:cTn id="43" presetID="10" presetClass="entr" presetSubtype="0" fill="hold" nodeType="after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fade">
                                      <p:cBhvr>
                                        <p:cTn id="45" dur="500"/>
                                        <p:tgtEl>
                                          <p:spTgt spid="27"/>
                                        </p:tgtEl>
                                      </p:cBhvr>
                                    </p:animEffect>
                                  </p:childTnLst>
                                </p:cTn>
                              </p:par>
                              <p:par>
                                <p:cTn id="46" presetID="2" presetClass="entr" presetSubtype="1" accel="5000" decel="5000" fill="hold" nodeType="withEffect">
                                  <p:stCondLst>
                                    <p:cond delay="0"/>
                                  </p:stCondLst>
                                  <p:childTnLst>
                                    <p:set>
                                      <p:cBhvr>
                                        <p:cTn id="47" dur="1" fill="hold">
                                          <p:stCondLst>
                                            <p:cond delay="0"/>
                                          </p:stCondLst>
                                        </p:cTn>
                                        <p:tgtEl>
                                          <p:spTgt spid="27"/>
                                        </p:tgtEl>
                                        <p:attrNameLst>
                                          <p:attrName>style.visibility</p:attrName>
                                        </p:attrNameLst>
                                      </p:cBhvr>
                                      <p:to>
                                        <p:strVal val="visible"/>
                                      </p:to>
                                    </p:set>
                                    <p:anim calcmode="lin" valueType="num">
                                      <p:cBhvr additive="base">
                                        <p:cTn id="48" dur="500" fill="hold"/>
                                        <p:tgtEl>
                                          <p:spTgt spid="27"/>
                                        </p:tgtEl>
                                        <p:attrNameLst>
                                          <p:attrName>ppt_x</p:attrName>
                                        </p:attrNameLst>
                                      </p:cBhvr>
                                      <p:tavLst>
                                        <p:tav tm="0">
                                          <p:val>
                                            <p:strVal val="#ppt_x"/>
                                          </p:val>
                                        </p:tav>
                                        <p:tav tm="100000">
                                          <p:val>
                                            <p:strVal val="#ppt_x"/>
                                          </p:val>
                                        </p:tav>
                                      </p:tavLst>
                                    </p:anim>
                                    <p:anim calcmode="lin" valueType="num">
                                      <p:cBhvr additive="base">
                                        <p:cTn id="49" dur="500" fill="hold"/>
                                        <p:tgtEl>
                                          <p:spTgt spid="27"/>
                                        </p:tgtEl>
                                        <p:attrNameLst>
                                          <p:attrName>ppt_y</p:attrName>
                                        </p:attrNameLst>
                                      </p:cBhvr>
                                      <p:tavLst>
                                        <p:tav tm="0">
                                          <p:val>
                                            <p:strVal val="0-#ppt_h/2"/>
                                          </p:val>
                                        </p:tav>
                                        <p:tav tm="100000">
                                          <p:val>
                                            <p:strVal val="#ppt_y"/>
                                          </p:val>
                                        </p:tav>
                                      </p:tavLst>
                                    </p:anim>
                                  </p:childTnLst>
                                </p:cTn>
                              </p:par>
                            </p:childTnLst>
                          </p:cTn>
                        </p:par>
                        <p:par>
                          <p:cTn id="50" fill="hold">
                            <p:stCondLst>
                              <p:cond delay="3000"/>
                            </p:stCondLst>
                            <p:childTnLst>
                              <p:par>
                                <p:cTn id="51" presetID="10" presetClass="entr" presetSubtype="0" fill="hold" grpId="0" nodeType="after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fade">
                                      <p:cBhvr>
                                        <p:cTn id="53" dur="500"/>
                                        <p:tgtEl>
                                          <p:spTgt spid="31"/>
                                        </p:tgtEl>
                                      </p:cBhvr>
                                    </p:animEffect>
                                  </p:childTnLst>
                                </p:cTn>
                              </p:par>
                              <p:par>
                                <p:cTn id="54" presetID="2" presetClass="entr" presetSubtype="4" accel="5000" decel="5000" fill="hold" grpId="1" nodeType="withEffect">
                                  <p:stCondLst>
                                    <p:cond delay="0"/>
                                  </p:stCondLst>
                                  <p:childTnLst>
                                    <p:set>
                                      <p:cBhvr>
                                        <p:cTn id="55" dur="1" fill="hold">
                                          <p:stCondLst>
                                            <p:cond delay="0"/>
                                          </p:stCondLst>
                                        </p:cTn>
                                        <p:tgtEl>
                                          <p:spTgt spid="31"/>
                                        </p:tgtEl>
                                        <p:attrNameLst>
                                          <p:attrName>style.visibility</p:attrName>
                                        </p:attrNameLst>
                                      </p:cBhvr>
                                      <p:to>
                                        <p:strVal val="visible"/>
                                      </p:to>
                                    </p:set>
                                    <p:anim calcmode="lin" valueType="num">
                                      <p:cBhvr additive="base">
                                        <p:cTn id="56" dur="500" fill="hold"/>
                                        <p:tgtEl>
                                          <p:spTgt spid="31"/>
                                        </p:tgtEl>
                                        <p:attrNameLst>
                                          <p:attrName>ppt_x</p:attrName>
                                        </p:attrNameLst>
                                      </p:cBhvr>
                                      <p:tavLst>
                                        <p:tav tm="0">
                                          <p:val>
                                            <p:strVal val="#ppt_x"/>
                                          </p:val>
                                        </p:tav>
                                        <p:tav tm="100000">
                                          <p:val>
                                            <p:strVal val="#ppt_x"/>
                                          </p:val>
                                        </p:tav>
                                      </p:tavLst>
                                    </p:anim>
                                    <p:anim calcmode="lin" valueType="num">
                                      <p:cBhvr additive="base">
                                        <p:cTn id="57"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9" grpId="1"/>
      <p:bldP spid="30" grpId="0"/>
      <p:bldP spid="30" grpId="1"/>
      <p:bldP spid="31" grpId="0"/>
      <p:bldP spid="31" grpId="1"/>
      <p:bldP spid="2" grpId="0"/>
      <p:bldP spid="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Custom client-side web parts </a:t>
            </a:r>
            <a:r>
              <a:rPr lang="en-US"/>
              <a:t>in SharePoint</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Overview</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web parts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Demos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76805669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698875399"/>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7AD1450-E152-44B7-9C7F-73090C845E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8b796c41-22f8-4e5f-a4f6-26e92db7f69d"/>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34</TotalTime>
  <Words>615</Words>
  <Application>Microsoft Office PowerPoint</Application>
  <PresentationFormat>Custom</PresentationFormat>
  <Paragraphs>105</Paragraphs>
  <Slides>11</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Consolas</vt:lpstr>
      <vt:lpstr>Segoe UI</vt:lpstr>
      <vt:lpstr>Segoe UI Light</vt:lpstr>
      <vt:lpstr>Wingdings</vt:lpstr>
      <vt:lpstr>5-30719_SharePoint_Team_Template_Light</vt:lpstr>
      <vt:lpstr>Getting started with SharePoint Framework</vt:lpstr>
      <vt:lpstr>Agenda</vt:lpstr>
      <vt:lpstr>SharePoint Framework Components</vt:lpstr>
      <vt:lpstr>SharePoint Client-side web parts</vt:lpstr>
      <vt:lpstr>SharePoint web parts</vt:lpstr>
      <vt:lpstr>Client-side web parts</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SharePoint Framework Client-side Components</dc:title>
  <dc:subject>&lt;Speech title here&gt;</dc:subject>
  <dc:creator>Vesa Juvonen;Todd Baginski</dc:creator>
  <cp:keywords>SharePoint, PnP</cp:keywords>
  <dc:description>Template: _x000d_
Formatting: _x000d_
Audience Type:</dc:description>
  <cp:lastModifiedBy>Vesa Juvonen</cp:lastModifiedBy>
  <cp:revision>17</cp:revision>
  <dcterms:created xsi:type="dcterms:W3CDTF">2016-10-24T10:18:28Z</dcterms:created>
  <dcterms:modified xsi:type="dcterms:W3CDTF">2017-04-02T07:50:56Z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